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5143500" cx="9144000"/>
  <p:notesSz cx="6858000" cy="9144000"/>
  <p:embeddedFontLst>
    <p:embeddedFont>
      <p:font typeface="PT Sans Narrow"/>
      <p:regular r:id="rId43"/>
      <p:bold r:id="rId44"/>
    </p:embeddedFont>
    <p:embeddedFont>
      <p:font typeface="Open Sans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font" Target="fonts/PTSansNarrow-bold.fntdata"/><Relationship Id="rId21" Type="http://schemas.openxmlformats.org/officeDocument/2006/relationships/slide" Target="slides/slide15.xml"/><Relationship Id="rId43" Type="http://schemas.openxmlformats.org/officeDocument/2006/relationships/font" Target="fonts/PTSansNarrow-regular.fntdata"/><Relationship Id="rId24" Type="http://schemas.openxmlformats.org/officeDocument/2006/relationships/slide" Target="slides/slide18.xml"/><Relationship Id="rId46" Type="http://schemas.openxmlformats.org/officeDocument/2006/relationships/font" Target="fonts/OpenSans-bold.fntdata"/><Relationship Id="rId23" Type="http://schemas.openxmlformats.org/officeDocument/2006/relationships/slide" Target="slides/slide17.xml"/><Relationship Id="rId45" Type="http://schemas.openxmlformats.org/officeDocument/2006/relationships/font" Target="fonts/Open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font" Target="fonts/OpenSans-boldItalic.fntdata"/><Relationship Id="rId25" Type="http://schemas.openxmlformats.org/officeDocument/2006/relationships/slide" Target="slides/slide19.xml"/><Relationship Id="rId47" Type="http://schemas.openxmlformats.org/officeDocument/2006/relationships/font" Target="fonts/OpenSans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c7a4cd603_2_5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c7a4cd603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c7a4cd603_2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c7a4cd603_2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c7a4cd603_2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c7a4cd603_2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c7a4cd603_2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c7a4cd603_2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c7a4cd603_2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c7a4cd603_2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c7a4cd603_2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c7a4cd603_2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c7a4cd603_2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c7a4cd603_2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c7a4cd603_2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c7a4cd603_2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c7a4cd603_2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7c7a4cd603_2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c7a4cd603_2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c7a4cd603_2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c7a4cd603_2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c7a4cd603_2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c7a4cd603_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c7a4cd603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c7a4cd603_2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c7a4cd603_2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c7a4cd603_2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7c7a4cd603_2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c7a4cd603_2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c7a4cd603_2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c7a4cd603_2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7c7a4cd603_2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c7a4cd603_2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7c7a4cd603_2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c7a4cd603_2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c7a4cd603_2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c7a4cd603_2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7c7a4cd603_2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7c7a4cd603_2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7c7a4cd603_2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 out syllabus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 out BJ syllabus, read from his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c7a4cd603_2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7c7a4cd603_2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7c7a4cd603_2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7c7a4cd603_2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c7a4cd603_2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c7a4cd603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c7a4cd603_2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7c7a4cd603_2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7c7a4cd603_2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7c7a4cd603_2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c7a4cd603_2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c7a4cd603_2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 out syllabus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 out BJ syllabus, read from his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c7a4cd603_2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c7a4cd603_2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 out syllabus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 out BJ syllabus, read from his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c7a4cd603_2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7c7a4cd603_2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 out syllabus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 out BJ syllabus, read from his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7c7a4cd603_2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7c7a4cd603_2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 out syllabus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 out BJ syllabus, read from his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7c7a4cd603_2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7c7a4cd603_2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 out syllabus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 out BJ syllabus, read from his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c7a4cd603_2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c7a4cd603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c7a4cd603_2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c7a4cd603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c7a4cd603_2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c7a4cd603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c7a4cd603_2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c7a4cd603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c7a4cd603_2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c7a4cd603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c7a4cd603_2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c7a4cd603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" name="Google Shape;56;p14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7" name="Google Shape;57;p14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58" name="Google Shape;58;p14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" name="Google Shape;59;p14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60" name="Google Shape;60;p14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61" name="Google Shape;61;p14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" name="Google Shape;62;p14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3" name="Google Shape;63;p14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17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" name="Google Shape;93;p21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4" name="Google Shape;94;p21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5" name="Google Shape;95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99" name="Google Shape;9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3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3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4" name="Google Shape;10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volosin.lmu.build/alissa-volosin/cmsi-186-programming-lab/cmsi-186-assignments/assignment-01/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gitimmersion.com/" TargetMode="External"/><Relationship Id="rId4" Type="http://schemas.openxmlformats.org/officeDocument/2006/relationships/hyperlink" Target="https://www.youtube.com/user/" TargetMode="External"/><Relationship Id="rId5" Type="http://schemas.openxmlformats.org/officeDocument/2006/relationships/hyperlink" Target="http://think-like-agit.net/sections/about-this-site.html" TargetMode="External"/><Relationship Id="rId6" Type="http://schemas.openxmlformats.org/officeDocument/2006/relationships/hyperlink" Target="http://www.codeschool.com/courses/trygit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CMSI 186</a:t>
            </a:r>
            <a:endParaRPr/>
          </a:p>
        </p:txBody>
      </p:sp>
      <p:sp>
        <p:nvSpPr>
          <p:cNvPr id="112" name="Google Shape;112;p25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2020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Prof. Alissa Volosin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Line ( Command Prompt / Terminal )</a:t>
            </a:r>
            <a:endParaRPr/>
          </a:p>
        </p:txBody>
      </p:sp>
      <p:sp>
        <p:nvSpPr>
          <p:cNvPr id="179" name="Google Shape;179;p3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Faster and more powerful way to interact with the computer than the GUI (graphical user interface)</a:t>
            </a:r>
            <a:endParaRPr b="1"/>
          </a:p>
        </p:txBody>
      </p:sp>
      <p:pic>
        <p:nvPicPr>
          <p:cNvPr id="180" name="Google Shape;18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651" y="2007825"/>
            <a:ext cx="5048425" cy="286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Opening the Command Line</a:t>
            </a:r>
            <a:endParaRPr/>
          </a:p>
        </p:txBody>
      </p:sp>
      <p:sp>
        <p:nvSpPr>
          <p:cNvPr id="186" name="Google Shape;186;p3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MAC: Open Spotlight search with </a:t>
            </a:r>
            <a:r>
              <a:rPr b="1" lang="en"/>
              <a:t>Command + spacebar</a:t>
            </a:r>
            <a:r>
              <a:rPr lang="en"/>
              <a:t>, then type </a:t>
            </a:r>
            <a:r>
              <a:rPr b="1" lang="en"/>
              <a:t>terminal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Windows: Press </a:t>
            </a:r>
            <a:r>
              <a:rPr b="1" lang="en"/>
              <a:t>Windows </a:t>
            </a:r>
            <a:r>
              <a:rPr lang="en"/>
              <a:t> then type </a:t>
            </a:r>
            <a:r>
              <a:rPr b="1" lang="en"/>
              <a:t>cmd</a:t>
            </a:r>
            <a:r>
              <a:rPr lang="en"/>
              <a:t>, then press </a:t>
            </a:r>
            <a:r>
              <a:rPr b="1" lang="en"/>
              <a:t>Enter</a:t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Listing a Folder’s Contents</a:t>
            </a:r>
            <a:endParaRPr/>
          </a:p>
        </p:txBody>
      </p:sp>
      <p:sp>
        <p:nvSpPr>
          <p:cNvPr id="192" name="Google Shape;192;p3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</a:t>
            </a:r>
            <a:r>
              <a:rPr lang="en"/>
              <a:t>s: </a:t>
            </a:r>
            <a:r>
              <a:rPr b="1" lang="en"/>
              <a:t>list </a:t>
            </a:r>
            <a:r>
              <a:rPr lang="en"/>
              <a:t>the files in this folder (Mac)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ir: </a:t>
            </a:r>
            <a:r>
              <a:rPr b="1" lang="en"/>
              <a:t>list </a:t>
            </a:r>
            <a:r>
              <a:rPr lang="en"/>
              <a:t>everything in this folder (PC)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</a:t>
            </a:r>
            <a:r>
              <a:rPr lang="en"/>
              <a:t>wd: </a:t>
            </a:r>
            <a:r>
              <a:rPr b="1" lang="en"/>
              <a:t>p</a:t>
            </a:r>
            <a:r>
              <a:rPr lang="en"/>
              <a:t>resent </a:t>
            </a:r>
            <a:r>
              <a:rPr b="1" lang="en"/>
              <a:t>w</a:t>
            </a:r>
            <a:r>
              <a:rPr lang="en"/>
              <a:t>orking </a:t>
            </a:r>
            <a:r>
              <a:rPr b="1" lang="en"/>
              <a:t>d</a:t>
            </a:r>
            <a:r>
              <a:rPr lang="en"/>
              <a:t>irectory (which folder I am in)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/ Terminal Objectives</a:t>
            </a:r>
            <a:endParaRPr/>
          </a:p>
        </p:txBody>
      </p:sp>
      <p:sp>
        <p:nvSpPr>
          <p:cNvPr id="198" name="Google Shape;198;p3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List the contents of a folder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Navigate to a folder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Create files and folders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Move, copy and remove files and folders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Clone and pull from a GitHub repository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Add, commit and push changes to a repository</a:t>
            </a:r>
            <a:endParaRPr b="1"/>
          </a:p>
        </p:txBody>
      </p:sp>
      <p:pic>
        <p:nvPicPr>
          <p:cNvPr id="199" name="Google Shape;19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75" y="1418575"/>
            <a:ext cx="198325" cy="19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Navigating to a Folder</a:t>
            </a:r>
            <a:endParaRPr/>
          </a:p>
        </p:txBody>
      </p:sp>
      <p:sp>
        <p:nvSpPr>
          <p:cNvPr id="205" name="Google Shape;205;p3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cd</a:t>
            </a:r>
            <a:r>
              <a:rPr lang="en"/>
              <a:t>: </a:t>
            </a:r>
            <a:r>
              <a:rPr b="1" lang="en"/>
              <a:t>c</a:t>
            </a:r>
            <a:r>
              <a:rPr lang="en"/>
              <a:t>hange</a:t>
            </a:r>
            <a:r>
              <a:rPr b="1" lang="en"/>
              <a:t> d</a:t>
            </a:r>
            <a:r>
              <a:rPr lang="en"/>
              <a:t>irectory   </a:t>
            </a: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%cd Documents</a:t>
            </a:r>
            <a:endParaRPr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 to a subdirectory of current directory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%cd Documents</a:t>
            </a:r>
            <a:endParaRPr>
              <a:highlight>
                <a:srgbClr val="EFEFE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 to a specific directly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 </a:t>
            </a: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%cd C:\Users\aavol\Documents\LMU\CMSI 186\Spring 2020</a:t>
            </a:r>
            <a:endParaRPr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 up a level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</a:t>
            </a: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%cd ..</a:t>
            </a:r>
            <a:endParaRPr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Tip: Autocomplete with tab</a:t>
            </a:r>
            <a:endParaRPr/>
          </a:p>
        </p:txBody>
      </p:sp>
      <p:sp>
        <p:nvSpPr>
          <p:cNvPr id="211" name="Google Shape;211;p39"/>
          <p:cNvSpPr txBox="1"/>
          <p:nvPr>
            <p:ph idx="1" type="body"/>
          </p:nvPr>
        </p:nvSpPr>
        <p:spPr>
          <a:xfrm>
            <a:off x="838600" y="1713125"/>
            <a:ext cx="79938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%cd doc</a:t>
            </a: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</a:t>
            </a: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%cd Documents</a:t>
            </a:r>
            <a:endParaRPr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12" name="Google Shape;212;p39"/>
          <p:cNvCxnSpPr/>
          <p:nvPr/>
        </p:nvCxnSpPr>
        <p:spPr>
          <a:xfrm>
            <a:off x="2170425" y="1940475"/>
            <a:ext cx="116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" name="Google Shape;213;p39"/>
          <p:cNvCxnSpPr/>
          <p:nvPr/>
        </p:nvCxnSpPr>
        <p:spPr>
          <a:xfrm>
            <a:off x="4693600" y="1940475"/>
            <a:ext cx="116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4" name="Google Shape;214;p39"/>
          <p:cNvSpPr txBox="1"/>
          <p:nvPr/>
        </p:nvSpPr>
        <p:spPr>
          <a:xfrm>
            <a:off x="3540450" y="1537200"/>
            <a:ext cx="10221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Press the tab key!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" name="Google Shape;215;p39"/>
          <p:cNvSpPr txBox="1"/>
          <p:nvPr>
            <p:ph idx="1" type="body"/>
          </p:nvPr>
        </p:nvSpPr>
        <p:spPr>
          <a:xfrm>
            <a:off x="311700" y="3126225"/>
            <a:ext cx="8520600" cy="14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What happens if I type “do” and there are many subdirectories that start with “do”?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/>
              <a:t>What happens if I type “do” and there are no folders that start with “do”?</a:t>
            </a:r>
            <a:endParaRPr sz="1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Tip: Up Arrow Shortcut</a:t>
            </a:r>
            <a:endParaRPr/>
          </a:p>
        </p:txBody>
      </p:sp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311700" y="1320675"/>
            <a:ext cx="8520600" cy="14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Type the Up arrow on your keyboard, it will pull up the previously typed command.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/>
              <a:t>What happens if you type the Up arrow twice?</a:t>
            </a:r>
            <a:endParaRPr sz="17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Parent and Child Directories</a:t>
            </a:r>
            <a:endParaRPr/>
          </a:p>
        </p:txBody>
      </p:sp>
      <p:sp>
        <p:nvSpPr>
          <p:cNvPr id="227" name="Google Shape;227;p41"/>
          <p:cNvSpPr/>
          <p:nvPr/>
        </p:nvSpPr>
        <p:spPr>
          <a:xfrm>
            <a:off x="3482650" y="1181525"/>
            <a:ext cx="1824000" cy="642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Directory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 C:\Users\aavol )</a:t>
            </a:r>
            <a:endParaRPr/>
          </a:p>
        </p:txBody>
      </p:sp>
      <p:sp>
        <p:nvSpPr>
          <p:cNvPr id="228" name="Google Shape;228;p41"/>
          <p:cNvSpPr/>
          <p:nvPr/>
        </p:nvSpPr>
        <p:spPr>
          <a:xfrm>
            <a:off x="1193000" y="2190800"/>
            <a:ext cx="1824000" cy="465000"/>
          </a:xfrm>
          <a:prstGeom prst="roundRect">
            <a:avLst>
              <a:gd fmla="val 16667" name="adj"/>
            </a:avLst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</a:t>
            </a:r>
            <a:endParaRPr/>
          </a:p>
        </p:txBody>
      </p:sp>
      <p:sp>
        <p:nvSpPr>
          <p:cNvPr id="229" name="Google Shape;229;p41"/>
          <p:cNvSpPr/>
          <p:nvPr/>
        </p:nvSpPr>
        <p:spPr>
          <a:xfrm>
            <a:off x="3482650" y="2221150"/>
            <a:ext cx="1824000" cy="465000"/>
          </a:xfrm>
          <a:prstGeom prst="roundRect">
            <a:avLst>
              <a:gd fmla="val 16667" name="adj"/>
            </a:avLst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Documents</a:t>
            </a:r>
            <a:endParaRPr/>
          </a:p>
        </p:txBody>
      </p:sp>
      <p:sp>
        <p:nvSpPr>
          <p:cNvPr id="230" name="Google Shape;230;p41"/>
          <p:cNvSpPr/>
          <p:nvPr/>
        </p:nvSpPr>
        <p:spPr>
          <a:xfrm>
            <a:off x="5772300" y="2190800"/>
            <a:ext cx="1824000" cy="465000"/>
          </a:xfrm>
          <a:prstGeom prst="roundRect">
            <a:avLst>
              <a:gd fmla="val 16667" name="adj"/>
            </a:avLst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Downloads</a:t>
            </a:r>
            <a:endParaRPr/>
          </a:p>
        </p:txBody>
      </p:sp>
      <p:sp>
        <p:nvSpPr>
          <p:cNvPr id="231" name="Google Shape;231;p41"/>
          <p:cNvSpPr/>
          <p:nvPr/>
        </p:nvSpPr>
        <p:spPr>
          <a:xfrm>
            <a:off x="3963100" y="3071113"/>
            <a:ext cx="863100" cy="4650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LMU</a:t>
            </a:r>
            <a:endParaRPr/>
          </a:p>
        </p:txBody>
      </p:sp>
      <p:sp>
        <p:nvSpPr>
          <p:cNvPr id="232" name="Google Shape;232;p41"/>
          <p:cNvSpPr/>
          <p:nvPr/>
        </p:nvSpPr>
        <p:spPr>
          <a:xfrm>
            <a:off x="2677300" y="3872125"/>
            <a:ext cx="1285800" cy="465000"/>
          </a:xfrm>
          <a:prstGeom prst="roundRect">
            <a:avLst>
              <a:gd fmla="val 16667" name="adj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CMSI 185</a:t>
            </a:r>
            <a:endParaRPr/>
          </a:p>
        </p:txBody>
      </p:sp>
      <p:sp>
        <p:nvSpPr>
          <p:cNvPr id="233" name="Google Shape;233;p41"/>
          <p:cNvSpPr/>
          <p:nvPr/>
        </p:nvSpPr>
        <p:spPr>
          <a:xfrm>
            <a:off x="4826200" y="3872125"/>
            <a:ext cx="1285800" cy="465000"/>
          </a:xfrm>
          <a:prstGeom prst="roundRect">
            <a:avLst>
              <a:gd fmla="val 16667" name="adj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CMSI 186</a:t>
            </a:r>
            <a:endParaRPr/>
          </a:p>
        </p:txBody>
      </p:sp>
      <p:sp>
        <p:nvSpPr>
          <p:cNvPr id="234" name="Google Shape;234;p41"/>
          <p:cNvSpPr/>
          <p:nvPr/>
        </p:nvSpPr>
        <p:spPr>
          <a:xfrm>
            <a:off x="4557100" y="3783325"/>
            <a:ext cx="1824000" cy="642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5" name="Google Shape;235;p41"/>
          <p:cNvCxnSpPr>
            <a:stCxn id="227" idx="2"/>
            <a:endCxn id="228" idx="0"/>
          </p:cNvCxnSpPr>
          <p:nvPr/>
        </p:nvCxnSpPr>
        <p:spPr>
          <a:xfrm flipH="1">
            <a:off x="2105050" y="1824125"/>
            <a:ext cx="2289600" cy="36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" name="Google Shape;236;p41"/>
          <p:cNvCxnSpPr>
            <a:stCxn id="227" idx="2"/>
            <a:endCxn id="229" idx="0"/>
          </p:cNvCxnSpPr>
          <p:nvPr/>
        </p:nvCxnSpPr>
        <p:spPr>
          <a:xfrm>
            <a:off x="4394650" y="1824125"/>
            <a:ext cx="0" cy="39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" name="Google Shape;237;p41"/>
          <p:cNvCxnSpPr>
            <a:stCxn id="229" idx="2"/>
            <a:endCxn id="231" idx="0"/>
          </p:cNvCxnSpPr>
          <p:nvPr/>
        </p:nvCxnSpPr>
        <p:spPr>
          <a:xfrm>
            <a:off x="4394650" y="2686150"/>
            <a:ext cx="0" cy="3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" name="Google Shape;238;p41"/>
          <p:cNvCxnSpPr>
            <a:stCxn id="227" idx="2"/>
            <a:endCxn id="230" idx="0"/>
          </p:cNvCxnSpPr>
          <p:nvPr/>
        </p:nvCxnSpPr>
        <p:spPr>
          <a:xfrm>
            <a:off x="4394650" y="1824125"/>
            <a:ext cx="2289600" cy="36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9" name="Google Shape;239;p41"/>
          <p:cNvCxnSpPr>
            <a:stCxn id="231" idx="2"/>
            <a:endCxn id="232" idx="0"/>
          </p:cNvCxnSpPr>
          <p:nvPr/>
        </p:nvCxnSpPr>
        <p:spPr>
          <a:xfrm flipH="1">
            <a:off x="3320050" y="3536113"/>
            <a:ext cx="1074600" cy="33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0" name="Google Shape;240;p41"/>
          <p:cNvCxnSpPr>
            <a:stCxn id="231" idx="2"/>
            <a:endCxn id="233" idx="0"/>
          </p:cNvCxnSpPr>
          <p:nvPr/>
        </p:nvCxnSpPr>
        <p:spPr>
          <a:xfrm>
            <a:off x="4394650" y="3536113"/>
            <a:ext cx="1074600" cy="33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1" name="Google Shape;241;p41"/>
          <p:cNvSpPr txBox="1"/>
          <p:nvPr>
            <p:ph idx="1" type="body"/>
          </p:nvPr>
        </p:nvSpPr>
        <p:spPr>
          <a:xfrm>
            <a:off x="6684250" y="3291475"/>
            <a:ext cx="2365200" cy="14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/>
              <a:t>How do I navigate from my home directory to CMSI 186?</a:t>
            </a:r>
            <a:endParaRPr sz="17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Paths</a:t>
            </a:r>
            <a:endParaRPr/>
          </a:p>
        </p:txBody>
      </p:sp>
      <p:sp>
        <p:nvSpPr>
          <p:cNvPr id="247" name="Google Shape;247;p42"/>
          <p:cNvSpPr txBox="1"/>
          <p:nvPr>
            <p:ph idx="1" type="body"/>
          </p:nvPr>
        </p:nvSpPr>
        <p:spPr>
          <a:xfrm>
            <a:off x="311700" y="1320675"/>
            <a:ext cx="4089000" cy="14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Option 1: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/>
              <a:t>    	</a:t>
            </a:r>
            <a:endParaRPr sz="1700"/>
          </a:p>
        </p:txBody>
      </p:sp>
      <p:sp>
        <p:nvSpPr>
          <p:cNvPr id="248" name="Google Shape;248;p42"/>
          <p:cNvSpPr txBox="1"/>
          <p:nvPr>
            <p:ph idx="1" type="body"/>
          </p:nvPr>
        </p:nvSpPr>
        <p:spPr>
          <a:xfrm>
            <a:off x="4289400" y="1320675"/>
            <a:ext cx="4089000" cy="14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/>
              <a:t>Option 2:</a:t>
            </a:r>
            <a:endParaRPr sz="1700"/>
          </a:p>
        </p:txBody>
      </p:sp>
      <p:sp>
        <p:nvSpPr>
          <p:cNvPr id="249" name="Google Shape;249;p42"/>
          <p:cNvSpPr txBox="1"/>
          <p:nvPr/>
        </p:nvSpPr>
        <p:spPr>
          <a:xfrm>
            <a:off x="532500" y="1921825"/>
            <a:ext cx="3000000" cy="99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%</a:t>
            </a:r>
            <a:r>
              <a:rPr lang="en" sz="1700">
                <a:solidFill>
                  <a:schemeClr val="dk2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cd Documents</a:t>
            </a:r>
            <a:endParaRPr sz="1700">
              <a:solidFill>
                <a:schemeClr val="dk2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%cd LMU</a:t>
            </a:r>
            <a:endParaRPr sz="1700">
              <a:solidFill>
                <a:schemeClr val="dk2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%cd “CMSI 186”</a:t>
            </a:r>
            <a:endParaRPr sz="1700">
              <a:solidFill>
                <a:schemeClr val="dk2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0" name="Google Shape;250;p42"/>
          <p:cNvSpPr txBox="1"/>
          <p:nvPr/>
        </p:nvSpPr>
        <p:spPr>
          <a:xfrm>
            <a:off x="4497950" y="1921825"/>
            <a:ext cx="3820200" cy="447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%cd Documents\LMU\“CMSI 186”</a:t>
            </a:r>
            <a:endParaRPr sz="1700">
              <a:solidFill>
                <a:schemeClr val="dk2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it out!</a:t>
            </a:r>
            <a:endParaRPr/>
          </a:p>
        </p:txBody>
      </p:sp>
      <p:sp>
        <p:nvSpPr>
          <p:cNvPr id="256" name="Google Shape;256;p43"/>
          <p:cNvSpPr txBox="1"/>
          <p:nvPr>
            <p:ph idx="1" type="body"/>
          </p:nvPr>
        </p:nvSpPr>
        <p:spPr>
          <a:xfrm>
            <a:off x="311700" y="1320675"/>
            <a:ext cx="8410200" cy="14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Use pwd to see what your current directory is.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Use ls or dir to see what is inside of your current directory.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/>
              <a:t>Move inside of one of the folders in your current directory and us ls or dir to see what is inside of it.</a:t>
            </a:r>
            <a:endParaRPr sz="1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01.16.20 </a:t>
            </a:r>
            <a:endParaRPr/>
          </a:p>
        </p:txBody>
      </p:sp>
      <p:sp>
        <p:nvSpPr>
          <p:cNvPr id="118" name="Google Shape;118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Quick Review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Jshell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Hello, world!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Survey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Attendance / Ice Breaker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About the Class / Syllabus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Tools you will use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Assignment 00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/ Terminal Objectives</a:t>
            </a:r>
            <a:endParaRPr/>
          </a:p>
        </p:txBody>
      </p:sp>
      <p:sp>
        <p:nvSpPr>
          <p:cNvPr id="262" name="Google Shape;262;p4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List the contents of a folder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Navigate to a folder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Create files and folders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Move, copy and remove files and folders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Clone and pull from a GitHub repository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Add, commit and push changes to a repository</a:t>
            </a:r>
            <a:endParaRPr b="1"/>
          </a:p>
        </p:txBody>
      </p:sp>
      <p:pic>
        <p:nvPicPr>
          <p:cNvPr id="263" name="Google Shape;26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75" y="1418575"/>
            <a:ext cx="198325" cy="19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75" y="1754600"/>
            <a:ext cx="198325" cy="19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files and directories</a:t>
            </a:r>
            <a:endParaRPr/>
          </a:p>
        </p:txBody>
      </p:sp>
      <p:sp>
        <p:nvSpPr>
          <p:cNvPr id="270" name="Google Shape;270;p45"/>
          <p:cNvSpPr txBox="1"/>
          <p:nvPr>
            <p:ph idx="1" type="body"/>
          </p:nvPr>
        </p:nvSpPr>
        <p:spPr>
          <a:xfrm>
            <a:off x="311700" y="1266325"/>
            <a:ext cx="3838200" cy="16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Mac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touch: create a new file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%touch test.txt</a:t>
            </a:r>
            <a:endParaRPr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1" name="Google Shape;271;p45"/>
          <p:cNvSpPr txBox="1"/>
          <p:nvPr>
            <p:ph idx="1" type="body"/>
          </p:nvPr>
        </p:nvSpPr>
        <p:spPr>
          <a:xfrm>
            <a:off x="4601550" y="1284325"/>
            <a:ext cx="3838200" cy="15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PC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type nul: create a new empty file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%type nul &gt; test.txt</a:t>
            </a:r>
            <a:endParaRPr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2" name="Google Shape;272;p45"/>
          <p:cNvSpPr txBox="1"/>
          <p:nvPr>
            <p:ph idx="1" type="body"/>
          </p:nvPr>
        </p:nvSpPr>
        <p:spPr>
          <a:xfrm>
            <a:off x="2262900" y="3040275"/>
            <a:ext cx="3838200" cy="15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mkdir</a:t>
            </a:r>
            <a:r>
              <a:rPr lang="en"/>
              <a:t>: make a new directory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%mkdir my_new_folder</a:t>
            </a:r>
            <a:endParaRPr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6"/>
          <p:cNvSpPr txBox="1"/>
          <p:nvPr>
            <p:ph idx="1" type="body"/>
          </p:nvPr>
        </p:nvSpPr>
        <p:spPr>
          <a:xfrm>
            <a:off x="311700" y="1266325"/>
            <a:ext cx="3838200" cy="16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Mac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/>
              <a:t>mv</a:t>
            </a:r>
            <a:r>
              <a:rPr lang="en" sz="1400"/>
              <a:t>: </a:t>
            </a:r>
            <a:r>
              <a:rPr b="1" lang="en" sz="1400"/>
              <a:t>move </a:t>
            </a:r>
            <a:r>
              <a:rPr lang="en" sz="1400"/>
              <a:t>a file or directory to a new location</a:t>
            </a:r>
            <a:endParaRPr sz="1400"/>
          </a:p>
          <a:p>
            <a:pPr indent="-317500" lvl="1" marL="914400" rtl="0" algn="l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SzPts val="1400"/>
              <a:buChar char="○"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%mv test.txt ..</a:t>
            </a:r>
            <a:endParaRPr sz="1400"/>
          </a:p>
        </p:txBody>
      </p:sp>
      <p:sp>
        <p:nvSpPr>
          <p:cNvPr id="278" name="Google Shape;278;p4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and copying files</a:t>
            </a:r>
            <a:endParaRPr/>
          </a:p>
        </p:txBody>
      </p:sp>
      <p:sp>
        <p:nvSpPr>
          <p:cNvPr id="279" name="Google Shape;279;p46"/>
          <p:cNvSpPr txBox="1"/>
          <p:nvPr>
            <p:ph idx="1" type="body"/>
          </p:nvPr>
        </p:nvSpPr>
        <p:spPr>
          <a:xfrm>
            <a:off x="4601550" y="1284325"/>
            <a:ext cx="3838200" cy="15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PC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/>
              <a:t>move</a:t>
            </a:r>
            <a:r>
              <a:rPr lang="en" sz="1400"/>
              <a:t>: </a:t>
            </a:r>
            <a:r>
              <a:rPr b="1" lang="en" sz="1400"/>
              <a:t>move </a:t>
            </a:r>
            <a:r>
              <a:rPr lang="en" sz="1400"/>
              <a:t>a file or directory to a new location</a:t>
            </a:r>
            <a:endParaRPr sz="1400"/>
          </a:p>
          <a:p>
            <a:pPr indent="-317500" lvl="1" marL="914400" rtl="0" algn="l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SzPts val="1400"/>
              <a:buChar char="○"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%move test.txt ..</a:t>
            </a:r>
            <a:endParaRPr sz="1400"/>
          </a:p>
        </p:txBody>
      </p:sp>
      <p:sp>
        <p:nvSpPr>
          <p:cNvPr id="280" name="Google Shape;280;p46"/>
          <p:cNvSpPr txBox="1"/>
          <p:nvPr>
            <p:ph idx="1" type="body"/>
          </p:nvPr>
        </p:nvSpPr>
        <p:spPr>
          <a:xfrm>
            <a:off x="311700" y="2755425"/>
            <a:ext cx="3838200" cy="16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cp: </a:t>
            </a:r>
            <a:r>
              <a:rPr b="1" lang="en" sz="1400"/>
              <a:t>copy </a:t>
            </a:r>
            <a:r>
              <a:rPr lang="en" sz="1400"/>
              <a:t>a file to a new location</a:t>
            </a:r>
            <a:endParaRPr sz="1400"/>
          </a:p>
          <a:p>
            <a:pPr indent="-317500" lvl="0" marL="914400" rtl="0" algn="l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SzPts val="1400"/>
              <a:buChar char="●"/>
            </a:pP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%cp test.txt ..</a:t>
            </a:r>
            <a:endParaRPr sz="1400"/>
          </a:p>
        </p:txBody>
      </p:sp>
      <p:sp>
        <p:nvSpPr>
          <p:cNvPr id="281" name="Google Shape;281;p46"/>
          <p:cNvSpPr txBox="1"/>
          <p:nvPr>
            <p:ph idx="1" type="body"/>
          </p:nvPr>
        </p:nvSpPr>
        <p:spPr>
          <a:xfrm>
            <a:off x="4568450" y="2773425"/>
            <a:ext cx="3838200" cy="15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copy: </a:t>
            </a:r>
            <a:r>
              <a:rPr b="1" lang="en" sz="1400"/>
              <a:t>copy </a:t>
            </a:r>
            <a:r>
              <a:rPr lang="en" sz="1400"/>
              <a:t>a file to a new location</a:t>
            </a:r>
            <a:endParaRPr sz="1400"/>
          </a:p>
          <a:p>
            <a:pPr indent="-317500" lvl="0" marL="914400" rtl="0" algn="l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SzPts val="1400"/>
              <a:buChar char="●"/>
            </a:pP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%copy test.txt ..</a:t>
            </a:r>
            <a:endParaRPr sz="1400"/>
          </a:p>
        </p:txBody>
      </p:sp>
      <p:sp>
        <p:nvSpPr>
          <p:cNvPr id="282" name="Google Shape;282;p46"/>
          <p:cNvSpPr txBox="1"/>
          <p:nvPr>
            <p:ph idx="1" type="body"/>
          </p:nvPr>
        </p:nvSpPr>
        <p:spPr>
          <a:xfrm>
            <a:off x="311700" y="3617100"/>
            <a:ext cx="3838200" cy="16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</a:t>
            </a:r>
            <a:r>
              <a:rPr lang="en" sz="1400"/>
              <a:t>p -r: </a:t>
            </a:r>
            <a:r>
              <a:rPr b="1" lang="en" sz="1400"/>
              <a:t>copy </a:t>
            </a:r>
            <a:r>
              <a:rPr lang="en" sz="1400"/>
              <a:t>a folder to a new location     (recursively)</a:t>
            </a:r>
            <a:endParaRPr sz="1400"/>
          </a:p>
          <a:p>
            <a:pPr indent="-317500" lvl="0" marL="914400" rtl="0" algn="l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SzPts val="1400"/>
              <a:buChar char="●"/>
            </a:pP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%cp -r test_folder ..</a:t>
            </a:r>
            <a:endParaRPr sz="1400"/>
          </a:p>
        </p:txBody>
      </p:sp>
      <p:sp>
        <p:nvSpPr>
          <p:cNvPr id="283" name="Google Shape;283;p46"/>
          <p:cNvSpPr txBox="1"/>
          <p:nvPr>
            <p:ph idx="1" type="body"/>
          </p:nvPr>
        </p:nvSpPr>
        <p:spPr>
          <a:xfrm>
            <a:off x="4568450" y="3617100"/>
            <a:ext cx="3838200" cy="16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copy -r: </a:t>
            </a:r>
            <a:r>
              <a:rPr b="1" lang="en" sz="1400"/>
              <a:t>copy </a:t>
            </a:r>
            <a:r>
              <a:rPr lang="en" sz="1400"/>
              <a:t>a folder to a new location     (recursively)</a:t>
            </a:r>
            <a:endParaRPr sz="1400"/>
          </a:p>
          <a:p>
            <a:pPr indent="-317500" lvl="0" marL="914400" rtl="0" algn="l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SzPts val="1400"/>
              <a:buChar char="●"/>
            </a:pP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%copy -4 test_folder ..</a:t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7"/>
          <p:cNvSpPr txBox="1"/>
          <p:nvPr>
            <p:ph idx="1" type="body"/>
          </p:nvPr>
        </p:nvSpPr>
        <p:spPr>
          <a:xfrm>
            <a:off x="311700" y="1266325"/>
            <a:ext cx="3838200" cy="16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Mac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/>
              <a:t>rm: </a:t>
            </a:r>
            <a:r>
              <a:rPr b="1" lang="en" sz="1400"/>
              <a:t>remove </a:t>
            </a:r>
            <a:r>
              <a:rPr lang="en" sz="1400"/>
              <a:t>a file </a:t>
            </a:r>
            <a:endParaRPr sz="1400"/>
          </a:p>
          <a:p>
            <a:pPr indent="-317500" lvl="1" marL="914400" rtl="0" algn="l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SzPts val="1400"/>
              <a:buChar char="○"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%rm test.txt</a:t>
            </a:r>
            <a:endParaRPr sz="1400"/>
          </a:p>
        </p:txBody>
      </p:sp>
      <p:sp>
        <p:nvSpPr>
          <p:cNvPr id="289" name="Google Shape;289;p4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Deleting files and directories</a:t>
            </a:r>
            <a:endParaRPr/>
          </a:p>
        </p:txBody>
      </p:sp>
      <p:sp>
        <p:nvSpPr>
          <p:cNvPr id="290" name="Google Shape;290;p47"/>
          <p:cNvSpPr txBox="1"/>
          <p:nvPr>
            <p:ph idx="1" type="body"/>
          </p:nvPr>
        </p:nvSpPr>
        <p:spPr>
          <a:xfrm>
            <a:off x="4601550" y="1284325"/>
            <a:ext cx="3838200" cy="15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PC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/>
              <a:t>del</a:t>
            </a:r>
            <a:r>
              <a:rPr lang="en" sz="1400"/>
              <a:t>: </a:t>
            </a:r>
            <a:r>
              <a:rPr b="1" lang="en" sz="1400"/>
              <a:t>delete </a:t>
            </a:r>
            <a:r>
              <a:rPr lang="en" sz="1400"/>
              <a:t>a file</a:t>
            </a:r>
            <a:endParaRPr sz="1400"/>
          </a:p>
          <a:p>
            <a:pPr indent="-317500" lvl="1" marL="914400" rtl="0" algn="l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SzPts val="1400"/>
              <a:buChar char="○"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%move test.txt ..</a:t>
            </a:r>
            <a:endParaRPr sz="1400"/>
          </a:p>
        </p:txBody>
      </p:sp>
      <p:sp>
        <p:nvSpPr>
          <p:cNvPr id="291" name="Google Shape;291;p47"/>
          <p:cNvSpPr txBox="1"/>
          <p:nvPr>
            <p:ph idx="1" type="body"/>
          </p:nvPr>
        </p:nvSpPr>
        <p:spPr>
          <a:xfrm>
            <a:off x="311700" y="2755425"/>
            <a:ext cx="3838200" cy="16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rm -r: </a:t>
            </a:r>
            <a:r>
              <a:rPr b="1" lang="en" sz="1400"/>
              <a:t>remove </a:t>
            </a:r>
            <a:r>
              <a:rPr lang="en" sz="1400"/>
              <a:t>a folder (recursively)</a:t>
            </a:r>
            <a:endParaRPr sz="1400"/>
          </a:p>
          <a:p>
            <a:pPr indent="-317500" lvl="0" marL="914400" rtl="0" algn="l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SzPts val="1400"/>
              <a:buChar char="●"/>
            </a:pP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%rm -r test_folder</a:t>
            </a:r>
            <a:endParaRPr sz="1400"/>
          </a:p>
        </p:txBody>
      </p:sp>
      <p:sp>
        <p:nvSpPr>
          <p:cNvPr id="292" name="Google Shape;292;p47"/>
          <p:cNvSpPr txBox="1"/>
          <p:nvPr>
            <p:ph idx="1" type="body"/>
          </p:nvPr>
        </p:nvSpPr>
        <p:spPr>
          <a:xfrm>
            <a:off x="4568450" y="2773425"/>
            <a:ext cx="3838200" cy="15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rmdir /s: </a:t>
            </a:r>
            <a:r>
              <a:rPr b="1" lang="en" sz="1400"/>
              <a:t>remove </a:t>
            </a:r>
            <a:r>
              <a:rPr lang="en" sz="1400"/>
              <a:t>a folder (recursively)</a:t>
            </a:r>
            <a:endParaRPr sz="1400"/>
          </a:p>
          <a:p>
            <a:pPr indent="-317500" lvl="0" marL="914400" rtl="0" algn="l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SzPts val="1400"/>
              <a:buChar char="●"/>
            </a:pP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%rmdir /s test_folder</a:t>
            </a: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it out!</a:t>
            </a:r>
            <a:endParaRPr/>
          </a:p>
        </p:txBody>
      </p:sp>
      <p:sp>
        <p:nvSpPr>
          <p:cNvPr id="298" name="Google Shape;298;p48"/>
          <p:cNvSpPr txBox="1"/>
          <p:nvPr>
            <p:ph idx="1" type="body"/>
          </p:nvPr>
        </p:nvSpPr>
        <p:spPr>
          <a:xfrm>
            <a:off x="311700" y="1320675"/>
            <a:ext cx="8410200" cy="14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Create a new file.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Create a new directory.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List the contents of the current directory.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Move the file into a new directory.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/>
              <a:t>Recursively remove the new directory you just created.</a:t>
            </a:r>
            <a:endParaRPr sz="17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/ Terminal Objectives</a:t>
            </a:r>
            <a:endParaRPr/>
          </a:p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List the contents of a folder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Navigate to a folder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Create files and folders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Move, copy and remove files and folders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Clone and pull from a GitHub repository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Add, commit and push changes to a repository</a:t>
            </a:r>
            <a:endParaRPr b="1"/>
          </a:p>
        </p:txBody>
      </p:sp>
      <p:pic>
        <p:nvPicPr>
          <p:cNvPr id="305" name="Google Shape;30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75" y="1418575"/>
            <a:ext cx="198325" cy="19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75" y="1754600"/>
            <a:ext cx="198325" cy="19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75" y="2060000"/>
            <a:ext cx="198325" cy="19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75" y="2365400"/>
            <a:ext cx="198325" cy="19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/ Terminal Objectives</a:t>
            </a:r>
            <a:endParaRPr/>
          </a:p>
        </p:txBody>
      </p:sp>
      <p:sp>
        <p:nvSpPr>
          <p:cNvPr id="314" name="Google Shape;314;p5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List the contents of a folder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Navigate to a folder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Create files and folders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Move, copy and remove files and folders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Clone and pull from a GitHub repository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Add, commit and push changes to a repository</a:t>
            </a:r>
            <a:endParaRPr b="1"/>
          </a:p>
        </p:txBody>
      </p:sp>
      <p:pic>
        <p:nvPicPr>
          <p:cNvPr id="315" name="Google Shape;3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75" y="1418575"/>
            <a:ext cx="198325" cy="19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75" y="1754600"/>
            <a:ext cx="198325" cy="19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75" y="2060000"/>
            <a:ext cx="198325" cy="19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75" y="2365400"/>
            <a:ext cx="198325" cy="19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                                             GitHub</a:t>
            </a:r>
            <a:endParaRPr/>
          </a:p>
        </p:txBody>
      </p:sp>
      <p:sp>
        <p:nvSpPr>
          <p:cNvPr id="324" name="Google Shape;324;p51"/>
          <p:cNvSpPr txBox="1"/>
          <p:nvPr>
            <p:ph idx="1" type="body"/>
          </p:nvPr>
        </p:nvSpPr>
        <p:spPr>
          <a:xfrm>
            <a:off x="311700" y="1266325"/>
            <a:ext cx="4523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Git is a free and open source distributed version control system for programming projects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Strictly a command-line tool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An advanced version of saving documents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Benefits: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Save changes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Revert to previous versions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Save projects to the cloud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View all versions and history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Multiple users</a:t>
            </a:r>
            <a:endParaRPr/>
          </a:p>
        </p:txBody>
      </p:sp>
      <p:sp>
        <p:nvSpPr>
          <p:cNvPr id="325" name="Google Shape;325;p51"/>
          <p:cNvSpPr txBox="1"/>
          <p:nvPr>
            <p:ph idx="1" type="body"/>
          </p:nvPr>
        </p:nvSpPr>
        <p:spPr>
          <a:xfrm>
            <a:off x="5214750" y="1266325"/>
            <a:ext cx="31545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A website that hosts projects code online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Cloning a repository</a:t>
            </a:r>
            <a:endParaRPr/>
          </a:p>
        </p:txBody>
      </p:sp>
      <p:sp>
        <p:nvSpPr>
          <p:cNvPr id="331" name="Google Shape;331;p52"/>
          <p:cNvSpPr txBox="1"/>
          <p:nvPr>
            <p:ph idx="1" type="body"/>
          </p:nvPr>
        </p:nvSpPr>
        <p:spPr>
          <a:xfrm>
            <a:off x="311700" y="1320675"/>
            <a:ext cx="8410200" cy="14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Navigate to the directory where you want the code to be saved in your filesystem.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Then run this command: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/>
              <a:t>		</a:t>
            </a:r>
            <a:r>
              <a:rPr lang="en" sz="17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%git clone [repo_url]</a:t>
            </a:r>
            <a:endParaRPr sz="17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Saving your changes</a:t>
            </a:r>
            <a:endParaRPr/>
          </a:p>
        </p:txBody>
      </p:sp>
      <p:sp>
        <p:nvSpPr>
          <p:cNvPr id="337" name="Google Shape;337;p53"/>
          <p:cNvSpPr txBox="1"/>
          <p:nvPr>
            <p:ph idx="1" type="body"/>
          </p:nvPr>
        </p:nvSpPr>
        <p:spPr>
          <a:xfrm>
            <a:off x="311700" y="1320675"/>
            <a:ext cx="8410200" cy="14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Go inside your repository. See what files have changed: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/>
              <a:t>		</a:t>
            </a:r>
            <a:r>
              <a:rPr lang="en" sz="17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%git status</a:t>
            </a:r>
            <a:endParaRPr sz="17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8" name="Google Shape;338;p53"/>
          <p:cNvSpPr txBox="1"/>
          <p:nvPr>
            <p:ph idx="1" type="body"/>
          </p:nvPr>
        </p:nvSpPr>
        <p:spPr>
          <a:xfrm>
            <a:off x="422100" y="2336050"/>
            <a:ext cx="8410200" cy="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Push your changes using the following commands</a:t>
            </a:r>
            <a:r>
              <a:rPr lang="en" sz="1700"/>
              <a:t>: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		</a:t>
            </a:r>
            <a:endParaRPr sz="17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9" name="Google Shape;339;p53"/>
          <p:cNvSpPr txBox="1"/>
          <p:nvPr/>
        </p:nvSpPr>
        <p:spPr>
          <a:xfrm>
            <a:off x="422100" y="2823050"/>
            <a:ext cx="3519300" cy="733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%git add Greeter.java</a:t>
            </a:r>
            <a:endParaRPr sz="1700">
              <a:solidFill>
                <a:schemeClr val="dk2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%git commit</a:t>
            </a:r>
            <a:endParaRPr sz="1700">
              <a:solidFill>
                <a:schemeClr val="dk2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0" name="Google Shape;340;p53"/>
          <p:cNvSpPr txBox="1"/>
          <p:nvPr/>
        </p:nvSpPr>
        <p:spPr>
          <a:xfrm>
            <a:off x="4786300" y="2823050"/>
            <a:ext cx="4266000" cy="1003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%git add Greeter.java</a:t>
            </a:r>
            <a:endParaRPr sz="1700">
              <a:solidFill>
                <a:schemeClr val="dk2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%git commit -m “adding Greeter”</a:t>
            </a:r>
            <a:endParaRPr sz="1700">
              <a:solidFill>
                <a:schemeClr val="dk2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%git push origin master</a:t>
            </a:r>
            <a:endParaRPr sz="1700">
              <a:solidFill>
                <a:schemeClr val="dk2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1" name="Google Shape;341;p53"/>
          <p:cNvSpPr txBox="1"/>
          <p:nvPr>
            <p:ph idx="1" type="body"/>
          </p:nvPr>
        </p:nvSpPr>
        <p:spPr>
          <a:xfrm>
            <a:off x="4121600" y="3009350"/>
            <a:ext cx="484500" cy="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/>
              <a:t>OR</a:t>
            </a:r>
            <a:endParaRPr sz="17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2" name="Google Shape;342;p53"/>
          <p:cNvSpPr txBox="1"/>
          <p:nvPr/>
        </p:nvSpPr>
        <p:spPr>
          <a:xfrm>
            <a:off x="458200" y="4447550"/>
            <a:ext cx="3519300" cy="391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2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%git push origin master</a:t>
            </a:r>
            <a:endParaRPr sz="1700">
              <a:solidFill>
                <a:schemeClr val="dk2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3" name="Google Shape;343;p53"/>
          <p:cNvSpPr txBox="1"/>
          <p:nvPr>
            <p:ph idx="1" type="body"/>
          </p:nvPr>
        </p:nvSpPr>
        <p:spPr>
          <a:xfrm>
            <a:off x="684700" y="3635300"/>
            <a:ext cx="2694000" cy="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i: insert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type your commit comment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wq: write quit to exit commenting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</a:t>
            </a:r>
            <a:endParaRPr/>
          </a:p>
        </p:txBody>
      </p:sp>
      <p:sp>
        <p:nvSpPr>
          <p:cNvPr id="124" name="Google Shape;124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a program that prints “hi” to the console.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Let’s add some comments!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jshell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Pulling new code</a:t>
            </a:r>
            <a:endParaRPr/>
          </a:p>
        </p:txBody>
      </p:sp>
      <p:sp>
        <p:nvSpPr>
          <p:cNvPr id="349" name="Google Shape;349;p54"/>
          <p:cNvSpPr txBox="1"/>
          <p:nvPr>
            <p:ph idx="1" type="body"/>
          </p:nvPr>
        </p:nvSpPr>
        <p:spPr>
          <a:xfrm>
            <a:off x="311700" y="1320675"/>
            <a:ext cx="8410200" cy="14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To pull code that someone else pushed to the repo: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/>
              <a:t>		</a:t>
            </a:r>
            <a:r>
              <a:rPr lang="en" sz="17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%git pull</a:t>
            </a:r>
            <a:endParaRPr sz="17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/ Terminal Objectives</a:t>
            </a:r>
            <a:endParaRPr/>
          </a:p>
        </p:txBody>
      </p:sp>
      <p:sp>
        <p:nvSpPr>
          <p:cNvPr id="355" name="Google Shape;355;p5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List the contents of a folder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Navigate to a folder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Create files and folders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Move, copy and remove files and folders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Clone and pull from a GitHub repository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Add, commit and push changes to a repository</a:t>
            </a:r>
            <a:endParaRPr b="1"/>
          </a:p>
        </p:txBody>
      </p:sp>
      <p:pic>
        <p:nvPicPr>
          <p:cNvPr id="356" name="Google Shape;35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75" y="1418575"/>
            <a:ext cx="198325" cy="19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75" y="1754600"/>
            <a:ext cx="198325" cy="19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75" y="2060000"/>
            <a:ext cx="198325" cy="19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75" y="2365400"/>
            <a:ext cx="198325" cy="19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75" y="2670800"/>
            <a:ext cx="198325" cy="19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75" y="2976200"/>
            <a:ext cx="198325" cy="19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GitHub?</a:t>
            </a:r>
            <a:endParaRPr/>
          </a:p>
        </p:txBody>
      </p:sp>
      <p:sp>
        <p:nvSpPr>
          <p:cNvPr id="367" name="Google Shape;367;p5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/>
              <a:t>GitHub is a website that hosts git repositories (more on repositories later)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/>
              <a:t>Git and GitHub are separate - you can use git without using GitHub (you can use other sites such as GitLab) 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/>
              <a:t>GitHub takes all of the features of git and adds new features: 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○"/>
            </a:pPr>
            <a:r>
              <a:rPr lang="en"/>
              <a:t>Web interface 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○"/>
            </a:pPr>
            <a:r>
              <a:rPr lang="en"/>
              <a:t>Access control 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○"/>
            </a:pPr>
            <a:r>
              <a:rPr lang="en"/>
              <a:t>Wikis 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○"/>
            </a:pPr>
            <a:r>
              <a:rPr lang="en"/>
              <a:t>Feature requests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Terms</a:t>
            </a:r>
            <a:endParaRPr/>
          </a:p>
        </p:txBody>
      </p:sp>
      <p:sp>
        <p:nvSpPr>
          <p:cNvPr id="373" name="Google Shape;373;p5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b="1" lang="en" sz="1400"/>
              <a:t>Terminal/command line: </a:t>
            </a:r>
            <a:r>
              <a:rPr lang="en" sz="1400"/>
              <a:t>a tool which allows you to type text commands to perform specific tasks instead of using the mouse to point and click on menus/buttons 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b="1" lang="en" sz="1400"/>
              <a:t>Repository (repo): </a:t>
            </a:r>
            <a:r>
              <a:rPr lang="en" sz="1400"/>
              <a:t>where the history of your work is stored 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b="1" lang="en" sz="1400"/>
              <a:t>Clone: </a:t>
            </a:r>
            <a:r>
              <a:rPr lang="en" sz="1400"/>
              <a:t>a copy of a repository (i.e. clone GitHub repository to your local computer) 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b="1" lang="en" sz="1400"/>
              <a:t>Fork:</a:t>
            </a:r>
            <a:r>
              <a:rPr lang="en" sz="1400"/>
              <a:t> your own copy of someone else’s repository, where you would make diverging changes 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b="1" lang="en" sz="1400"/>
              <a:t>Branch: </a:t>
            </a:r>
            <a:r>
              <a:rPr lang="en" sz="1400"/>
              <a:t>essentially a fork of your own repository 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</a:pPr>
            <a:r>
              <a:rPr lang="en" sz="1400"/>
              <a:t>Allows you to work on multiple features at once without fear of affecting your working master branch 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b="1" lang="en" sz="1400"/>
              <a:t>Commit:</a:t>
            </a:r>
            <a:r>
              <a:rPr lang="en" sz="1400"/>
              <a:t> each “hard save” of your work; a repository shows the history of all commits</a:t>
            </a:r>
            <a:endParaRPr sz="1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assignment01 - music-mashup</a:t>
            </a:r>
            <a:endParaRPr/>
          </a:p>
        </p:txBody>
      </p:sp>
      <p:sp>
        <p:nvSpPr>
          <p:cNvPr id="379" name="Google Shape;379;p5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Get the assignment at -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volosin.lmu.build</a:t>
            </a:r>
            <a:endParaRPr sz="1400"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You will see several folders for music genres. Inside them are artist folders and artist images. But the files are all mixed up!</a:t>
            </a:r>
            <a:endParaRPr sz="1400"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Your task is to use the </a:t>
            </a:r>
            <a:r>
              <a:rPr b="1" lang="en" sz="1400"/>
              <a:t>command line </a:t>
            </a:r>
            <a:r>
              <a:rPr lang="en" sz="1400"/>
              <a:t>to organize all of the folders and files.</a:t>
            </a:r>
            <a:endParaRPr sz="1400"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400"/>
              <a:t>Don’t worry about efficiency, feel free to explore and try things out!</a:t>
            </a:r>
            <a:endParaRPr sz="1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Resources</a:t>
            </a:r>
            <a:endParaRPr/>
          </a:p>
        </p:txBody>
      </p:sp>
      <p:sp>
        <p:nvSpPr>
          <p:cNvPr id="385" name="Google Shape;385;p5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Pro Git: http://git-scm.com/book/en/ v2 Git Immersion: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http://gitimmersion.com/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YouTube Git: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https://www.youtube.com/user/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GitHubGuides/featured Think Like a Git: </a:t>
            </a:r>
            <a:r>
              <a:rPr lang="en" sz="1200" u="sng">
                <a:solidFill>
                  <a:schemeClr val="hlink"/>
                </a:solidFill>
                <a:hlinkClick r:id="rId5"/>
              </a:rPr>
              <a:t>http://think-like-agit.net/sections/about-this-site.html</a:t>
            </a:r>
            <a:r>
              <a:rPr lang="en" sz="1200"/>
              <a:t> 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Code School’s Try Git (now Pluralsight): https:// </a:t>
            </a:r>
            <a:r>
              <a:rPr lang="en" sz="1200" u="sng">
                <a:solidFill>
                  <a:schemeClr val="hlink"/>
                </a:solidFill>
                <a:hlinkClick r:id="rId6"/>
              </a:rPr>
              <a:t>www.codeschool.com/courses/trygit</a:t>
            </a:r>
            <a:r>
              <a:rPr lang="en" sz="1200"/>
              <a:t>  (Basic course is free, further courses require a subscription)</a:t>
            </a:r>
            <a:endParaRPr sz="12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Comfortable with the Command Line</a:t>
            </a:r>
            <a:endParaRPr/>
          </a:p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 sz="1400"/>
              <a:t>War Games: 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Font typeface="Open Sans"/>
              <a:buChar char="○"/>
            </a:pPr>
            <a:r>
              <a:rPr lang="en" sz="1400"/>
              <a:t>http://overthewire.org/wargames/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70175"/>
            <a:ext cx="8839202" cy="2469416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Syntax</a:t>
            </a:r>
            <a:endParaRPr/>
          </a:p>
        </p:txBody>
      </p:sp>
      <p:sp>
        <p:nvSpPr>
          <p:cNvPr id="131" name="Google Shape;131;p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What are some examples of syntax in the greeter program?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</a:t>
            </a:r>
            <a:endParaRPr/>
          </a:p>
        </p:txBody>
      </p:sp>
      <p:sp>
        <p:nvSpPr>
          <p:cNvPr id="137" name="Google Shape;137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Classes </a:t>
            </a:r>
            <a:r>
              <a:rPr lang="en"/>
              <a:t>allow us to make our own type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b="1" lang="en"/>
              <a:t>class </a:t>
            </a:r>
            <a:r>
              <a:rPr lang="en"/>
              <a:t>is defined by: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Its variables (</a:t>
            </a:r>
            <a:r>
              <a:rPr b="1" lang="en"/>
              <a:t>fields</a:t>
            </a:r>
            <a:r>
              <a:rPr lang="en"/>
              <a:t>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What it can do (</a:t>
            </a:r>
            <a:r>
              <a:rPr b="1" lang="en"/>
              <a:t>methods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class for “Dog”</a:t>
            </a:r>
            <a:endParaRPr/>
          </a:p>
        </p:txBody>
      </p:sp>
      <p:sp>
        <p:nvSpPr>
          <p:cNvPr id="143" name="Google Shape;143;p3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are some attributes (fields) of dogs?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Name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Age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Gender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Weight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Breed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Color</a:t>
            </a:r>
            <a:endParaRPr b="1"/>
          </a:p>
        </p:txBody>
      </p:sp>
      <p:pic>
        <p:nvPicPr>
          <p:cNvPr id="144" name="Google Shape;14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0880" y="1916774"/>
            <a:ext cx="4118773" cy="2865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class for “Dog”</a:t>
            </a:r>
            <a:endParaRPr/>
          </a:p>
        </p:txBody>
      </p:sp>
      <p:sp>
        <p:nvSpPr>
          <p:cNvPr id="150" name="Google Shape;150;p3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are some things a dog can do (methods)?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Bark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Eat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Drink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Sleep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Run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Fetch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Lick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Destroy</a:t>
            </a:r>
            <a:endParaRPr b="1"/>
          </a:p>
        </p:txBody>
      </p:sp>
      <p:pic>
        <p:nvPicPr>
          <p:cNvPr id="151" name="Google Shape;15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5975" y="1822850"/>
            <a:ext cx="2213399" cy="287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 are Instances of a Class</a:t>
            </a:r>
            <a:endParaRPr/>
          </a:p>
        </p:txBody>
      </p:sp>
      <p:sp>
        <p:nvSpPr>
          <p:cNvPr id="157" name="Google Shape;157;p32"/>
          <p:cNvSpPr/>
          <p:nvPr/>
        </p:nvSpPr>
        <p:spPr>
          <a:xfrm>
            <a:off x="3292900" y="1512050"/>
            <a:ext cx="1212000" cy="5814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Dog</a:t>
            </a:r>
            <a:endParaRPr/>
          </a:p>
        </p:txBody>
      </p:sp>
      <p:sp>
        <p:nvSpPr>
          <p:cNvPr id="158" name="Google Shape;158;p32"/>
          <p:cNvSpPr txBox="1"/>
          <p:nvPr/>
        </p:nvSpPr>
        <p:spPr>
          <a:xfrm>
            <a:off x="3449275" y="1199925"/>
            <a:ext cx="8262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Class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9" name="Google Shape;15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5950" y="2675600"/>
            <a:ext cx="1353100" cy="159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5500" y="3035008"/>
            <a:ext cx="1353100" cy="1563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775" y="2883704"/>
            <a:ext cx="1692223" cy="1316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32"/>
          <p:cNvCxnSpPr>
            <a:stCxn id="157" idx="2"/>
          </p:cNvCxnSpPr>
          <p:nvPr/>
        </p:nvCxnSpPr>
        <p:spPr>
          <a:xfrm flipH="1">
            <a:off x="2062600" y="2093450"/>
            <a:ext cx="1836300" cy="48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" name="Google Shape;163;p32"/>
          <p:cNvCxnSpPr>
            <a:stCxn id="157" idx="2"/>
          </p:cNvCxnSpPr>
          <p:nvPr/>
        </p:nvCxnSpPr>
        <p:spPr>
          <a:xfrm>
            <a:off x="3898900" y="2093450"/>
            <a:ext cx="1860600" cy="45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" name="Google Shape;164;p32"/>
          <p:cNvCxnSpPr>
            <a:stCxn id="157" idx="2"/>
          </p:cNvCxnSpPr>
          <p:nvPr/>
        </p:nvCxnSpPr>
        <p:spPr>
          <a:xfrm flipH="1">
            <a:off x="3892600" y="2093450"/>
            <a:ext cx="6300" cy="68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5" name="Google Shape;165;p32"/>
          <p:cNvSpPr txBox="1"/>
          <p:nvPr/>
        </p:nvSpPr>
        <p:spPr>
          <a:xfrm>
            <a:off x="909788" y="4275000"/>
            <a:ext cx="8262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Object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" name="Google Shape;166;p32"/>
          <p:cNvSpPr txBox="1"/>
          <p:nvPr/>
        </p:nvSpPr>
        <p:spPr>
          <a:xfrm>
            <a:off x="3518938" y="4672225"/>
            <a:ext cx="8262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Object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" name="Google Shape;167;p32"/>
          <p:cNvSpPr txBox="1"/>
          <p:nvPr/>
        </p:nvSpPr>
        <p:spPr>
          <a:xfrm>
            <a:off x="6579388" y="4347225"/>
            <a:ext cx="8262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Object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/ Terminal Objectives</a:t>
            </a:r>
            <a:endParaRPr/>
          </a:p>
        </p:txBody>
      </p:sp>
      <p:sp>
        <p:nvSpPr>
          <p:cNvPr id="173" name="Google Shape;173;p3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List the contents of a folder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Navigate to a folder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Create files and folders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Move, copy and remove files and folders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Clone and pull from a GitHub repository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Add, commit and push changes to a repository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